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6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3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30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1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31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70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41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95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340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615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1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873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93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F21F-476F-43F4-9D54-83145A077ED7}" type="datetimeFigureOut">
              <a:rPr lang="ko-KR" altLang="en-US" smtClean="0"/>
              <a:t>2026-03-11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23F7D-C31C-465A-9711-500844C3B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256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shorturl.at/zTUpX" TargetMode="External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hkim@apcc21.org" TargetMode="External"/><Relationship Id="rId5" Type="http://schemas.openxmlformats.org/officeDocument/2006/relationships/hyperlink" Target="mailto:goal@apcc21.org" TargetMode="External"/><Relationship Id="rId4" Type="http://schemas.openxmlformats.org/officeDocument/2006/relationships/hyperlink" Target="apcc.webex.com/meet/apcc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apcc.webex.com/meet/apcc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s://shorturl.at/zTUpX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jhkim@apcc21.org" TargetMode="External"/><Relationship Id="rId4" Type="http://schemas.openxmlformats.org/officeDocument/2006/relationships/hyperlink" Target="mailto:goal@apcc21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87C196-37FE-6289-FA38-33C18E4AF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76" y="298873"/>
            <a:ext cx="7812248" cy="832272"/>
          </a:xfrm>
        </p:spPr>
        <p:txBody>
          <a:bodyPr>
            <a:noAutofit/>
          </a:bodyPr>
          <a:lstStyle/>
          <a:p>
            <a:r>
              <a:rPr lang="en-US" altLang="ko-KR" sz="4800" b="1" dirty="0">
                <a:solidFill>
                  <a:schemeClr val="accent1">
                    <a:lumMod val="50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Tender Briefing Session</a:t>
            </a:r>
            <a:endParaRPr lang="ko-KR" altLang="en-US" sz="4800" b="1" dirty="0">
              <a:solidFill>
                <a:schemeClr val="accent1">
                  <a:lumMod val="50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FB99E4-8073-E7D7-C69F-63966B4B0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186" y="1245283"/>
            <a:ext cx="7751619" cy="810570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Pacific Island Countries Advanced Seasonal Outlook (PICASO) System Enhancement Project for Five Pacific Island Countries</a:t>
            </a:r>
            <a:endParaRPr lang="ko-KR" altLang="en-US" b="1" dirty="0">
              <a:solidFill>
                <a:schemeClr val="accent1">
                  <a:lumMod val="75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DEC4F8C9-F9FD-D1AB-96EA-8A243887E7AD}"/>
              </a:ext>
            </a:extLst>
          </p:cNvPr>
          <p:cNvCxnSpPr/>
          <p:nvPr/>
        </p:nvCxnSpPr>
        <p:spPr>
          <a:xfrm>
            <a:off x="318782" y="1131145"/>
            <a:ext cx="845610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부제목 2">
            <a:extLst>
              <a:ext uri="{FF2B5EF4-FFF2-40B4-BE49-F238E27FC236}">
                <a16:creationId xmlns:a16="http://schemas.microsoft.com/office/drawing/2014/main" id="{303F8719-9643-11AF-2DC0-02A9DCA93CB2}"/>
              </a:ext>
            </a:extLst>
          </p:cNvPr>
          <p:cNvSpPr txBox="1">
            <a:spLocks/>
          </p:cNvSpPr>
          <p:nvPr/>
        </p:nvSpPr>
        <p:spPr>
          <a:xfrm>
            <a:off x="1184944" y="2715661"/>
            <a:ext cx="6977544" cy="436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Agenda:</a:t>
            </a:r>
            <a:endParaRPr lang="ko-KR" altLang="en-US" sz="1200" b="1" dirty="0">
              <a:solidFill>
                <a:schemeClr val="accent1">
                  <a:lumMod val="75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1BC8550-B201-301B-7653-C75869AFA62C}"/>
              </a:ext>
            </a:extLst>
          </p:cNvPr>
          <p:cNvSpPr/>
          <p:nvPr/>
        </p:nvSpPr>
        <p:spPr>
          <a:xfrm>
            <a:off x="710442" y="2055854"/>
            <a:ext cx="7672781" cy="545280"/>
          </a:xfrm>
          <a:prstGeom prst="rect">
            <a:avLst/>
          </a:prstGeom>
          <a:gradFill flip="none" rotWithShape="1">
            <a:gsLst>
              <a:gs pos="9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2000"/>
                  <a:lumOff val="58000"/>
                </a:schemeClr>
              </a:gs>
              <a:gs pos="50000">
                <a:schemeClr val="accent1">
                  <a:lumMod val="7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0"/>
              <a:tileRect/>
            </a:gra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March 18, 2026 (Wed) | 2:00 PM – 3:30 PM (KST) (Online)</a:t>
            </a:r>
            <a:endParaRPr lang="ko-KR" altLang="en-US" sz="2000" b="1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3EE4A8C6-76DD-0AEE-2C4A-8133771578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820550"/>
              </p:ext>
            </p:extLst>
          </p:nvPr>
        </p:nvGraphicFramePr>
        <p:xfrm>
          <a:off x="1545967" y="3151909"/>
          <a:ext cx="6052059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7827">
                  <a:extLst>
                    <a:ext uri="{9D8B030D-6E8A-4147-A177-3AD203B41FA5}">
                      <a16:colId xmlns:a16="http://schemas.microsoft.com/office/drawing/2014/main" val="829504147"/>
                    </a:ext>
                  </a:extLst>
                </a:gridCol>
                <a:gridCol w="4244232">
                  <a:extLst>
                    <a:ext uri="{9D8B030D-6E8A-4147-A177-3AD203B41FA5}">
                      <a16:colId xmlns:a16="http://schemas.microsoft.com/office/drawing/2014/main" val="5139179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2:00 – 2:10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Opening Remarks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01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2:10 – 2:40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Project Overview &amp; Proposal Details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216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2:40 – 3:25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Q &amp; A Session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818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3:25 – 3:30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Closing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123351"/>
                  </a:ext>
                </a:extLst>
              </a:tr>
            </a:tbl>
          </a:graphicData>
        </a:graphic>
      </p:graphicFrame>
      <p:sp useBgFill="1">
        <p:nvSpPr>
          <p:cNvPr id="9" name="직사각형 8">
            <a:extLst>
              <a:ext uri="{FF2B5EF4-FFF2-40B4-BE49-F238E27FC236}">
                <a16:creationId xmlns:a16="http://schemas.microsoft.com/office/drawing/2014/main" id="{92FE9A3D-34ED-C991-8064-BE1DE66B039F}"/>
              </a:ext>
            </a:extLst>
          </p:cNvPr>
          <p:cNvSpPr/>
          <p:nvPr/>
        </p:nvSpPr>
        <p:spPr>
          <a:xfrm>
            <a:off x="735607" y="4745494"/>
            <a:ext cx="7672781" cy="988596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Pre-Registration Deadline: By March 17, 2:00PM (KST)</a:t>
            </a:r>
          </a:p>
          <a:p>
            <a:pPr algn="ctr">
              <a:lnSpc>
                <a:spcPct val="150000"/>
              </a:lnSpc>
            </a:pP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Apply via Google Form (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3"/>
              </a:rPr>
              <a:t>https://shorturl.at/zTUpX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(WEBEX Link: 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4" action="ppaction://hlinkfile"/>
              </a:rPr>
              <a:t>apcc.webex.com/meet/</a:t>
            </a:r>
            <a:r>
              <a:rPr lang="en-US" altLang="ko-KR" sz="1400" b="1" dirty="0" err="1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4" action="ppaction://hlinkfile"/>
              </a:rPr>
              <a:t>apcc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 )</a:t>
            </a:r>
            <a:endParaRPr lang="ko-KR" altLang="en-US" sz="1400" b="1" dirty="0">
              <a:solidFill>
                <a:schemeClr val="accent5">
                  <a:lumMod val="75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4F7574E5-09AF-6519-AE43-C45B347669A1}"/>
              </a:ext>
            </a:extLst>
          </p:cNvPr>
          <p:cNvCxnSpPr/>
          <p:nvPr/>
        </p:nvCxnSpPr>
        <p:spPr>
          <a:xfrm>
            <a:off x="1143000" y="5130823"/>
            <a:ext cx="6858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부제목 2">
            <a:extLst>
              <a:ext uri="{FF2B5EF4-FFF2-40B4-BE49-F238E27FC236}">
                <a16:creationId xmlns:a16="http://schemas.microsoft.com/office/drawing/2014/main" id="{367CD5E1-63D3-13FA-BD67-54BFFB2B63FC}"/>
              </a:ext>
            </a:extLst>
          </p:cNvPr>
          <p:cNvSpPr txBox="1">
            <a:spLocks/>
          </p:cNvSpPr>
          <p:nvPr/>
        </p:nvSpPr>
        <p:spPr>
          <a:xfrm>
            <a:off x="1184944" y="5810289"/>
            <a:ext cx="6977544" cy="99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Inquiries: APEC Climate Center</a:t>
            </a:r>
          </a:p>
          <a:p>
            <a:pPr marL="628650" lvl="1" indent="-171450" algn="l">
              <a:buFont typeface="Pretendard" panose="02000503000000020004" pitchFamily="2" charset="-127"/>
              <a:buChar char="►"/>
            </a:pPr>
            <a:r>
              <a:rPr lang="en-US" altLang="ko-KR" sz="1300" b="1" dirty="0" err="1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Jeongmin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Han (+82-51-745-3989, 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goal@apcc21.org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</a:p>
          <a:p>
            <a:pPr marL="628650" lvl="1" indent="-171450" algn="l">
              <a:buFont typeface="Pretendard" panose="02000503000000020004" pitchFamily="2" charset="-127"/>
              <a:buChar char="►"/>
            </a:pP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Ji Hyun Kim (+82-51-745-3923, 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jhkim@apcc21.org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16DBB746-C82B-4E89-BFFC-5DCA1BEDDD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40" y="6154083"/>
            <a:ext cx="926523" cy="584422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082ECAC1-6888-43C1-938A-4880EBA2A5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959" y="6154083"/>
            <a:ext cx="827661" cy="625197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C86C2BE6-7AE1-4D08-8A90-B1E11BF8F7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016" y="5914474"/>
            <a:ext cx="751689" cy="10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65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7AFB5-A7D1-13AF-2BC9-7A379A6DF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719F-83AF-569C-57E2-F0DDF227F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73" y="206494"/>
            <a:ext cx="7812248" cy="832272"/>
          </a:xfrm>
        </p:spPr>
        <p:txBody>
          <a:bodyPr>
            <a:noAutofit/>
          </a:bodyPr>
          <a:lstStyle/>
          <a:p>
            <a:r>
              <a:rPr lang="ko-KR" altLang="en-US" sz="4000" b="1" dirty="0">
                <a:solidFill>
                  <a:schemeClr val="accent1">
                    <a:lumMod val="50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입찰설명회 </a:t>
            </a:r>
            <a:r>
              <a:rPr lang="en-US" altLang="ko-KR" sz="4000" b="1" dirty="0">
                <a:solidFill>
                  <a:schemeClr val="accent1">
                    <a:lumMod val="50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</a:t>
            </a:r>
            <a:r>
              <a:rPr lang="ko-KR" altLang="en-US" sz="4000" b="1" dirty="0">
                <a:solidFill>
                  <a:schemeClr val="accent1">
                    <a:lumMod val="50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사업설명회</a:t>
            </a:r>
            <a:r>
              <a:rPr lang="en-US" altLang="ko-KR" sz="4000" b="1" dirty="0">
                <a:solidFill>
                  <a:schemeClr val="accent1">
                    <a:lumMod val="50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F2A31EE-492B-680E-925F-1E2952EEE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4944" y="1245284"/>
            <a:ext cx="6858000" cy="810570"/>
          </a:xfrm>
        </p:spPr>
        <p:txBody>
          <a:bodyPr>
            <a:normAutofit lnSpcReduction="10000"/>
          </a:bodyPr>
          <a:lstStyle/>
          <a:p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태평양 </a:t>
            </a:r>
            <a:r>
              <a:rPr lang="ko-KR" altLang="en-US" b="1" dirty="0" err="1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도서국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맞춤형 기후예측시스템</a:t>
            </a:r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(PICASO) </a:t>
            </a:r>
          </a:p>
          <a:p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5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개국 특화 개선 사업</a:t>
            </a: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7C6A4C8C-2260-CF4D-3C42-1A89FBFE8409}"/>
              </a:ext>
            </a:extLst>
          </p:cNvPr>
          <p:cNvCxnSpPr/>
          <p:nvPr/>
        </p:nvCxnSpPr>
        <p:spPr>
          <a:xfrm>
            <a:off x="318782" y="1131145"/>
            <a:ext cx="845610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부제목 2">
            <a:extLst>
              <a:ext uri="{FF2B5EF4-FFF2-40B4-BE49-F238E27FC236}">
                <a16:creationId xmlns:a16="http://schemas.microsoft.com/office/drawing/2014/main" id="{1A2A7205-B978-24DF-2DC7-8D17304C3079}"/>
              </a:ext>
            </a:extLst>
          </p:cNvPr>
          <p:cNvSpPr txBox="1">
            <a:spLocks/>
          </p:cNvSpPr>
          <p:nvPr/>
        </p:nvSpPr>
        <p:spPr>
          <a:xfrm>
            <a:off x="1184944" y="2778764"/>
            <a:ext cx="6977544" cy="298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0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세부일정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: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8A83BD3-9135-6B37-4D11-66659A089B4C}"/>
              </a:ext>
            </a:extLst>
          </p:cNvPr>
          <p:cNvSpPr/>
          <p:nvPr/>
        </p:nvSpPr>
        <p:spPr>
          <a:xfrm>
            <a:off x="710442" y="2055854"/>
            <a:ext cx="7672781" cy="545280"/>
          </a:xfrm>
          <a:prstGeom prst="rect">
            <a:avLst/>
          </a:prstGeom>
          <a:gradFill flip="none" rotWithShape="1">
            <a:gsLst>
              <a:gs pos="9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2000"/>
                  <a:lumOff val="58000"/>
                </a:schemeClr>
              </a:gs>
              <a:gs pos="50000">
                <a:schemeClr val="accent1">
                  <a:lumMod val="7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0"/>
              <a:tileRect/>
            </a:gra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2026</a:t>
            </a:r>
            <a:r>
              <a:rPr lang="ko-KR" altLang="en-US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년 </a:t>
            </a:r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3</a:t>
            </a:r>
            <a:r>
              <a:rPr lang="ko-KR" altLang="en-US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월 </a:t>
            </a:r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18</a:t>
            </a:r>
            <a:r>
              <a:rPr lang="ko-KR" altLang="en-US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일 </a:t>
            </a:r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</a:t>
            </a:r>
            <a:r>
              <a:rPr lang="ko-KR" altLang="en-US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수</a:t>
            </a:r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 | 14:00 – 15:30 (KST) (</a:t>
            </a:r>
            <a:r>
              <a:rPr lang="ko-KR" altLang="en-US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온라인</a:t>
            </a:r>
            <a:r>
              <a:rPr lang="en-US" altLang="ko-KR" sz="20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  <a:endParaRPr lang="ko-KR" altLang="en-US" sz="2000" b="1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29979935-7A51-CA08-876F-2AA0BB6A7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506912"/>
              </p:ext>
            </p:extLst>
          </p:nvPr>
        </p:nvGraphicFramePr>
        <p:xfrm>
          <a:off x="1545969" y="3077274"/>
          <a:ext cx="5882047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8394">
                  <a:extLst>
                    <a:ext uri="{9D8B030D-6E8A-4147-A177-3AD203B41FA5}">
                      <a16:colId xmlns:a16="http://schemas.microsoft.com/office/drawing/2014/main" val="829504147"/>
                    </a:ext>
                  </a:extLst>
                </a:gridCol>
                <a:gridCol w="4243653">
                  <a:extLst>
                    <a:ext uri="{9D8B030D-6E8A-4147-A177-3AD203B41FA5}">
                      <a16:colId xmlns:a16="http://schemas.microsoft.com/office/drawing/2014/main" val="5139179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2:00 – 2:10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개회 및 안내</a:t>
                      </a: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01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2:10 – 2:40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사업 설명 </a:t>
                      </a:r>
                      <a:r>
                        <a:rPr lang="en-US" altLang="ko-KR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사업 개요</a:t>
                      </a:r>
                      <a:r>
                        <a:rPr lang="en-US" altLang="ko-KR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제안요청 내용</a:t>
                      </a:r>
                      <a:r>
                        <a:rPr lang="en-US" altLang="ko-KR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사업 공고</a:t>
                      </a:r>
                      <a:r>
                        <a:rPr lang="en-US" altLang="ko-KR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</a:t>
                      </a:r>
                      <a:r>
                        <a:rPr lang="ko-KR" altLang="en-US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 등</a:t>
                      </a:r>
                      <a:r>
                        <a:rPr lang="en-US" altLang="ko-KR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) 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216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2:40 – 3:25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질의 응답</a:t>
                      </a: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818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3:25 – 3:30 PM</a:t>
                      </a:r>
                      <a:endParaRPr lang="ko-KR" alt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폐회</a:t>
                      </a:r>
                    </a:p>
                  </a:txBody>
                  <a:tcPr>
                    <a:solidFill>
                      <a:schemeClr val="bg1">
                        <a:lumMod val="75000"/>
                        <a:alpha val="3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123351"/>
                  </a:ext>
                </a:extLst>
              </a:tr>
            </a:tbl>
          </a:graphicData>
        </a:graphic>
      </p:graphicFrame>
      <p:sp useBgFill="1">
        <p:nvSpPr>
          <p:cNvPr id="9" name="직사각형 8">
            <a:extLst>
              <a:ext uri="{FF2B5EF4-FFF2-40B4-BE49-F238E27FC236}">
                <a16:creationId xmlns:a16="http://schemas.microsoft.com/office/drawing/2014/main" id="{D4AA2E96-5099-3ED2-DB2B-A076D6F09FAE}"/>
              </a:ext>
            </a:extLst>
          </p:cNvPr>
          <p:cNvSpPr/>
          <p:nvPr/>
        </p:nvSpPr>
        <p:spPr>
          <a:xfrm>
            <a:off x="735607" y="4821692"/>
            <a:ext cx="7672781" cy="826074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참가자 사전 등록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: ~3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월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17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일 오후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시 마감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(KST)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(*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미참가자도 입찰 가능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sz="16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신청방법</a:t>
            </a:r>
            <a:r>
              <a:rPr lang="en-US" altLang="ko-KR" sz="16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: Google </a:t>
            </a:r>
            <a:r>
              <a:rPr lang="ko-KR" altLang="en-US" sz="16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폼 작성</a:t>
            </a:r>
            <a:r>
              <a:rPr lang="en-US" altLang="ko-KR" sz="16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2"/>
              </a:rPr>
              <a:t>https://shorturl.at/zTUpX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 (</a:t>
            </a:r>
            <a:r>
              <a:rPr lang="en-US" altLang="ko-KR" sz="1400" b="1" dirty="0" err="1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Webex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Link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: 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3" action="ppaction://hlinkfile"/>
              </a:rPr>
              <a:t>apcc.webex.com/meet/</a:t>
            </a:r>
            <a:r>
              <a:rPr lang="en-US" altLang="ko-KR" sz="1100" b="1" dirty="0" err="1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3" action="ppaction://hlinkfile"/>
              </a:rPr>
              <a:t>apcc</a:t>
            </a:r>
            <a:r>
              <a:rPr lang="en-US" altLang="ko-KR" sz="11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C6CF7E62-F73F-EFDC-3879-1EB28F357C85}"/>
              </a:ext>
            </a:extLst>
          </p:cNvPr>
          <p:cNvCxnSpPr/>
          <p:nvPr/>
        </p:nvCxnSpPr>
        <p:spPr>
          <a:xfrm>
            <a:off x="1143000" y="5234729"/>
            <a:ext cx="6858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부제목 2">
            <a:extLst>
              <a:ext uri="{FF2B5EF4-FFF2-40B4-BE49-F238E27FC236}">
                <a16:creationId xmlns:a16="http://schemas.microsoft.com/office/drawing/2014/main" id="{5F78B825-0162-535B-9438-EDB8785C8811}"/>
              </a:ext>
            </a:extLst>
          </p:cNvPr>
          <p:cNvSpPr txBox="1">
            <a:spLocks/>
          </p:cNvSpPr>
          <p:nvPr/>
        </p:nvSpPr>
        <p:spPr>
          <a:xfrm>
            <a:off x="1184944" y="5810289"/>
            <a:ext cx="6977544" cy="99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문의처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아시아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·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태평양경제협력체 기후센터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(APEC Climate Center)</a:t>
            </a:r>
          </a:p>
          <a:p>
            <a:pPr marL="628650" lvl="1" indent="-171450" algn="l">
              <a:buFont typeface="Pretendard" panose="02000503000000020004" pitchFamily="2" charset="-127"/>
              <a:buChar char="►"/>
            </a:pPr>
            <a:r>
              <a:rPr lang="ko-KR" altLang="en-US" sz="1300" b="1" dirty="0" err="1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한정민</a:t>
            </a:r>
            <a:r>
              <a:rPr lang="ko-KR" altLang="en-US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선임연구원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(051-745-3989, 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goal@apcc21.org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</a:p>
          <a:p>
            <a:pPr marL="628650" lvl="1" indent="-171450" algn="l">
              <a:buFont typeface="Pretendard" panose="02000503000000020004" pitchFamily="2" charset="-127"/>
              <a:buChar char="►"/>
            </a:pPr>
            <a:r>
              <a:rPr lang="ko-KR" altLang="en-US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김지현 행정원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(051-745-3923, 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jhkim@apcc21.org</a:t>
            </a:r>
            <a:r>
              <a:rPr lang="en-US" altLang="ko-KR" sz="1300" b="1" dirty="0">
                <a:solidFill>
                  <a:schemeClr val="accent5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D761EF-FDE1-A1CF-B199-C123E4E925B6}"/>
              </a:ext>
            </a:extLst>
          </p:cNvPr>
          <p:cNvSpPr txBox="1"/>
          <p:nvPr/>
        </p:nvSpPr>
        <p:spPr>
          <a:xfrm>
            <a:off x="4948683" y="4567775"/>
            <a:ext cx="26068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*</a:t>
            </a:r>
            <a:r>
              <a:rPr lang="ko-KR" altLang="en-US" sz="1050" b="1" dirty="0">
                <a:solidFill>
                  <a:schemeClr val="accent1">
                    <a:lumMod val="7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상기 일정 및 세부 내용은 추후 변경될 수 있음</a:t>
            </a:r>
            <a:endParaRPr lang="ko-KR" altLang="en-US" sz="1050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3F5FB1-740F-4416-A3AB-72B1837209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40" y="6154083"/>
            <a:ext cx="926523" cy="584422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BD76DD2B-897F-4477-ACC1-F161A92C0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959" y="6154083"/>
            <a:ext cx="827661" cy="625197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86455150-907C-4F85-A53E-E0C11B5CF2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016" y="5908824"/>
            <a:ext cx="751689" cy="10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5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613</TotalTime>
  <Words>301</Words>
  <Application>Microsoft Office PowerPoint</Application>
  <PresentationFormat>화면 슬라이드 쇼(4:3)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Pretendard</vt:lpstr>
      <vt:lpstr>맑은 고딕</vt:lpstr>
      <vt:lpstr>Arial</vt:lpstr>
      <vt:lpstr>Calibri</vt:lpstr>
      <vt:lpstr>Calibri Light</vt:lpstr>
      <vt:lpstr>Office 테마</vt:lpstr>
      <vt:lpstr>Tender Briefing Session</vt:lpstr>
      <vt:lpstr>입찰설명회 (사업설명회)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Tender Briefing Session</dc:title>
  <dc:creator>Ji hyun Kim</dc:creator>
  <cp:lastModifiedBy>User</cp:lastModifiedBy>
  <cp:revision>11</cp:revision>
  <dcterms:created xsi:type="dcterms:W3CDTF">2026-02-23T23:27:48Z</dcterms:created>
  <dcterms:modified xsi:type="dcterms:W3CDTF">2026-03-11T04:52:21Z</dcterms:modified>
</cp:coreProperties>
</file>